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4" r:id="rId9"/>
    <p:sldId id="272" r:id="rId10"/>
    <p:sldId id="264" r:id="rId11"/>
    <p:sldId id="265" r:id="rId12"/>
    <p:sldId id="266" r:id="rId13"/>
    <p:sldId id="273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6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6:09.453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527 0 0 0,'-37'0'0'0,"-53"0"0"0,-308 0 0 0,397 0 0 0,2 0 0 0,1099 0 0 0,548 0 0 0,-962 0 0 0,800 0 0 0,745 0 0 0,1115 0 0 0,-1116 0 0 0,1898 0 0 0,-2477 0 0 0,-551 0 0 0,7238 0 0 0,-5946 0 0 0,-6184 0 0 0,2349 0 0 0,-722 0 0 0,-474 0 0 0,541 0 0 0,-1049 0 0 0,-2055 0 0 0,2814 0 0 0,2268 0 0 0,-2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8:09.284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9:37.712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523 0 0 0,'-226'227'0'0,"226"-227"0"0,0 0 0 0,202-203 0 0,-701 702 0 0,572-572 0 0,39-38 0 0,-60 58 0 0,-90 92 0 0,22-23 0 0,13-13 0 0,5-5 0 0,139-140 0 0,-138 140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9:47.551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16 17 0 0,'-15'-16'0'0,"14"16"0"0,2 1 0 0,9 8 0 0,294 296 0 0,-107-109 0 0,-337-335 0 0,-142-143 0 0,283 282 0 0,-2-1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6:09.453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527 0 0 0,'-37'0'0'0,"-53"0"0"0,-308 0 0 0,397 0 0 0,2 0 0 0,1099 0 0 0,548 0 0 0,-962 0 0 0,800 0 0 0,745 0 0 0,1115 0 0 0,-1116 0 0 0,1898 0 0 0,-2477 0 0 0,-551 0 0 0,7238 0 0 0,-5946 0 0 0,-6184 0 0 0,2349 0 0 0,-722 0 0 0,-474 0 0 0,541 0 0 0,-1049 0 0 0,-2055 0 0 0,2814 0 0 0,2268 0 0 0,-2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6:26.429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6:42.899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6:54.721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7:35.368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7:35.369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7:48.723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6:26.429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7:48.724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9:37.712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523 0 0 0,'-226'227'0'0,"226"-227"0"0,0 0 0 0,202-203 0 0,-701 702 0 0,572-572 0 0,39-38 0 0,-60 58 0 0,-90 92 0 0,22-23 0 0,13-13 0 0,5-5 0 0,139-140 0 0,-138 140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9:47.551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16 17 0 0,'-15'-16'0'0,"14"16"0"0,2 1 0 0,9 8 0 0,294 296 0 0,-107-109 0 0,-337-335 0 0,-142-143 0 0,283 282 0 0,-2-1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6:42.899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6:54.721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7:35.368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7:35.369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7:48.723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7:48.724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4T18:48:09.283"/>
    </inkml:context>
    <inkml:brush xml:id="br0">
      <inkml:brushProperty name="width" value="0.035" units="cm"/>
      <inkml:brushProperty name="height" value="0.035" units="cm"/>
      <inkml:brushProperty name="color" value="#717171"/>
      <inkml:brushProperty name="ignorePressure" value="1"/>
    </inkml:brush>
  </inkml:definitions>
  <inkml:trace contextRef="#ctx0" brushRef="#br0">2582 166 0 0,'82'-81'0'0,"-82"80"0"0,-9 11 0 0,-272 271 0 0,655-656 0 0,-384 385 0 0,-377 377 0 0,386-386 0 0,2-2 0 0,1-1 0 0,-1 1 0 0,-2160 2161 0 0,2158-2160 0 0,2 0 0 0,-1-1 0 0,0 2 0 0,-194 193 0 0,260-261 0 0,-43 44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BA54F-41E7-F809-9619-EF5068704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EE8FAD-C9BF-7236-F59A-86C93B69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DAFF0A-3E8A-4434-F44A-E683F74C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D59016-B042-D174-09C5-8E1019C0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7B8C8B-DEE6-C3E0-0564-40DAFC85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3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6DFB7-9971-8743-BDB4-66E4F998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74207A-88E5-638E-EBB1-0279BD6F7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400DE2-5EFB-F136-E98D-DE91E054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7F4ABB-6A67-38D0-E902-CF0BA67F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EFF779-3350-2AB0-A6B2-B8CFB38A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206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007C481-7ECF-498C-E316-561173755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61C339-ED59-9390-24CE-260AA448D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987370-3B4D-976A-A21E-171433C8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78DEE9-EACC-3ABE-0B5B-976C8030D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844DDF-3482-D185-95B4-F336B871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34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EE805-4492-F5EC-138A-6266AEE8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456D4E-59E6-C81C-8F2E-7489DB468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363A31-1328-85A4-9F19-AE6B387C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E83B13-ACB5-6170-EB05-0A5B355B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3C2073-849B-954B-CECB-6422F508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14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1D053-FC34-9F9C-01A8-E5A40890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E66070-D54B-C96A-E6E4-7FC3CBF98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36819E-08D9-3430-AE90-4E765F92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5393E8-C706-039B-8F0F-204E82DBF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E211A8-A4AF-1278-2647-6AF7A280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57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7F0EE-64B0-9272-1168-017DF36F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867242-356C-F68B-A44B-16125F8A4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290D02-D217-58B5-0906-876BF414A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68FFB5-E113-8CE9-2CF1-69739F7A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44F5EF-DFC1-726F-24EC-A755F1DF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8C029C-77F0-AF6D-9243-02377589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95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E0966-EB79-5C90-17E2-0FD7A858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ED5985-197A-51D3-22F2-04D4DAE05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F0A606-0F5D-6626-7B20-FB828127E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0ADAFA-B73B-8CC6-04A9-F263B6640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9DFEEB-E023-1C59-5435-9AED2B561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FA309C-5AA6-F1D7-F59E-A7EEF11F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5A636BE-F9AE-1187-365B-75C13C28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814AC06-204D-669A-2DB2-74CE86A0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73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5A42-73B9-EB8A-1787-D09395B2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7B5271-BBB6-D3EC-D74E-F8ED47E6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FF647-70E9-0403-1DC5-6F3D7D26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E193A7-1332-5FB2-660F-1BF265C0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7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A714FB-A503-D564-6DA4-C069B77CD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6907382-BF16-CF88-B0C9-7EF41D03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D564D2-B5A3-ACCF-6FEB-5046480D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60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01B9C-024D-284E-BF5A-7557ED0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04BEAA-E92F-B0CE-873E-8186BFCC7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5970A0-20A7-3CA7-273E-F626D8A7E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5FFDEE-CECC-10B2-9401-0CF14861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B1BB3D-D4F8-9ADD-D524-BC7B5ABA3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3B298F-0DCB-E666-8B2A-6302657A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29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A5390-20FC-5CC5-833B-64DCD8B2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F03B9E1-0F38-7CFC-C7EF-577231CD3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CB886-EEA7-3BA6-56BD-3CA11EEEE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D2C623-47F1-4F04-A57C-9A5831232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1BD06F-9997-E8D8-01A5-8158A32C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D8ADAF-7036-FF60-3644-AD92ED66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38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195C8-82AB-490C-5618-77FEAB04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556C47-9A17-93C2-20A2-DBC49F766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28B1CC-2453-9638-3598-C6A6ED403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15465-8CBD-4B47-A5E0-8C9F2A03E0C5}" type="datetimeFigureOut">
              <a:rPr lang="ru-RU" smtClean="0"/>
              <a:t>15.02.2024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EEF428-3FA7-4ED5-6E4D-15603396C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B43B73-DDB9-4831-F5E7-72BA2430F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DD50C-62DC-42D8-976E-43A754BAC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13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10.xml"/><Relationship Id="rId18" Type="http://schemas.openxmlformats.org/officeDocument/2006/relationships/image" Target="../media/image7.gif"/><Relationship Id="rId3" Type="http://schemas.openxmlformats.org/officeDocument/2006/relationships/image" Target="../media/image7.png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17" Type="http://schemas.openxmlformats.org/officeDocument/2006/relationships/image" Target="../media/image10.png"/><Relationship Id="rId2" Type="http://schemas.openxmlformats.org/officeDocument/2006/relationships/customXml" Target="../ink/ink1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8.png"/><Relationship Id="rId15" Type="http://schemas.openxmlformats.org/officeDocument/2006/relationships/image" Target="../media/image9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Relationship Id="rId14" Type="http://schemas.openxmlformats.org/officeDocument/2006/relationships/customXml" Target="../ink/ink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customXml" Target="../ink/ink16.xml"/><Relationship Id="rId12" Type="http://schemas.openxmlformats.org/officeDocument/2006/relationships/customXml" Target="../ink/ink21.xml"/><Relationship Id="rId2" Type="http://schemas.openxmlformats.org/officeDocument/2006/relationships/customXml" Target="../ink/ink13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customXml" Target="../ink/ink20.xml"/><Relationship Id="rId5" Type="http://schemas.openxmlformats.org/officeDocument/2006/relationships/image" Target="../media/image15.png"/><Relationship Id="rId15" Type="http://schemas.openxmlformats.org/officeDocument/2006/relationships/image" Target="../media/image17.png"/><Relationship Id="rId10" Type="http://schemas.openxmlformats.org/officeDocument/2006/relationships/customXml" Target="../ink/ink19.xml"/><Relationship Id="rId4" Type="http://schemas.openxmlformats.org/officeDocument/2006/relationships/customXml" Target="../ink/ink14.xml"/><Relationship Id="rId9" Type="http://schemas.openxmlformats.org/officeDocument/2006/relationships/customXml" Target="../ink/ink18.xml"/><Relationship Id="rId14" Type="http://schemas.openxmlformats.org/officeDocument/2006/relationships/customXml" Target="../ink/ink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53D315-3AAD-AE67-6987-8AAB66E2E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4400" y="-507989"/>
            <a:ext cx="7467599" cy="3079739"/>
          </a:xfrm>
        </p:spPr>
        <p:txBody>
          <a:bodyPr>
            <a:normAutofit/>
          </a:bodyPr>
          <a:lstStyle/>
          <a:p>
            <a:pPr algn="l"/>
            <a:r>
              <a:rPr lang="ru-RU" sz="48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bg2">
                      <a:lumMod val="25000"/>
                      <a:alpha val="40000"/>
                    </a:schemeClr>
                  </a:glow>
                </a:effectLst>
              </a:rPr>
              <a:t>Основные тенденции мирового развития в </a:t>
            </a:r>
            <a:r>
              <a:rPr lang="en-US" sz="48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bg2">
                      <a:lumMod val="2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XIX </a:t>
            </a:r>
            <a:r>
              <a:rPr lang="ru-RU" sz="48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bg2">
                      <a:lumMod val="25000"/>
                      <a:alpha val="40000"/>
                    </a:schemeClr>
                  </a:glow>
                </a:effectLst>
              </a:rPr>
              <a:t>в.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56A95077-7BFF-A6FF-03F7-8327802BD7FF}"/>
              </a:ext>
            </a:extLst>
          </p:cNvPr>
          <p:cNvSpPr>
            <a:spLocks noGrp="1"/>
          </p:cNvSpPr>
          <p:nvPr/>
        </p:nvSpPr>
        <p:spPr>
          <a:xfrm>
            <a:off x="5029618" y="3473178"/>
            <a:ext cx="2723229" cy="2497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 err="1">
                <a:latin typeface="+mj-lt"/>
              </a:rPr>
              <a:t>Байдина</a:t>
            </a:r>
            <a:r>
              <a:rPr lang="ru-RU" sz="2000" dirty="0">
                <a:latin typeface="+mj-lt"/>
              </a:rPr>
              <a:t> Кристина</a:t>
            </a:r>
            <a:br>
              <a:rPr lang="ru-RU" sz="2000" dirty="0">
                <a:latin typeface="+mj-lt"/>
              </a:rPr>
            </a:br>
            <a:r>
              <a:rPr lang="ru-RU" sz="2000" dirty="0">
                <a:latin typeface="+mj-lt"/>
              </a:rPr>
              <a:t>Виноградова Юлия</a:t>
            </a:r>
            <a:br>
              <a:rPr lang="ru-RU" sz="2000" dirty="0">
                <a:latin typeface="+mj-lt"/>
              </a:rPr>
            </a:br>
            <a:endParaRPr lang="ru-RU" sz="2000" dirty="0">
              <a:latin typeface="+mj-lt"/>
            </a:endParaRPr>
          </a:p>
          <a:p>
            <a:pPr algn="l"/>
            <a:r>
              <a:rPr lang="ru-RU" sz="2000" dirty="0">
                <a:latin typeface="+mj-lt"/>
              </a:rPr>
              <a:t>Орлова Дарья</a:t>
            </a:r>
            <a:br>
              <a:rPr lang="ru-RU" sz="2000" dirty="0">
                <a:latin typeface="+mj-lt"/>
              </a:rPr>
            </a:br>
            <a:r>
              <a:rPr lang="ru-RU" sz="2000" dirty="0" err="1">
                <a:latin typeface="+mj-lt"/>
              </a:rPr>
              <a:t>Скажутин</a:t>
            </a:r>
            <a:r>
              <a:rPr lang="ru-RU" sz="2000" dirty="0">
                <a:latin typeface="+mj-lt"/>
              </a:rPr>
              <a:t> Артём</a:t>
            </a:r>
            <a:br>
              <a:rPr lang="ru-RU" sz="2000" dirty="0">
                <a:latin typeface="+mj-lt"/>
              </a:rPr>
            </a:br>
            <a:endParaRPr lang="ru-RU" sz="2000" dirty="0">
              <a:latin typeface="+mj-lt"/>
            </a:endParaRPr>
          </a:p>
          <a:p>
            <a:pPr algn="l"/>
            <a:r>
              <a:rPr lang="ru-RU" sz="2000" dirty="0" err="1">
                <a:latin typeface="+mj-lt"/>
              </a:rPr>
              <a:t>Борохова</a:t>
            </a:r>
            <a:r>
              <a:rPr lang="ru-RU" sz="2000" dirty="0">
                <a:latin typeface="+mj-lt"/>
              </a:rPr>
              <a:t> Владислава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B93EBF7-C2DC-E454-8298-FAC4A1D2E0B9}"/>
              </a:ext>
            </a:extLst>
          </p:cNvPr>
          <p:cNvGrpSpPr/>
          <p:nvPr/>
        </p:nvGrpSpPr>
        <p:grpSpPr>
          <a:xfrm>
            <a:off x="7752847" y="3575319"/>
            <a:ext cx="2640466" cy="2168054"/>
            <a:chOff x="8048978" y="3462655"/>
            <a:chExt cx="2640466" cy="2168054"/>
          </a:xfrm>
        </p:grpSpPr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C7F23C3E-DDF9-0A93-0938-5EA5F5C2A086}"/>
                </a:ext>
              </a:extLst>
            </p:cNvPr>
            <p:cNvSpPr txBox="1"/>
            <p:nvPr/>
          </p:nvSpPr>
          <p:spPr>
            <a:xfrm>
              <a:off x="8048978" y="3462655"/>
              <a:ext cx="19207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000" dirty="0">
                  <a:latin typeface="+mj-lt"/>
                </a:rPr>
                <a:t>создание текста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060572D-7650-CF10-3850-92638BB76585}"/>
                </a:ext>
              </a:extLst>
            </p:cNvPr>
            <p:cNvSpPr txBox="1"/>
            <p:nvPr/>
          </p:nvSpPr>
          <p:spPr>
            <a:xfrm>
              <a:off x="8048978" y="5230599"/>
              <a:ext cx="2640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000" dirty="0">
                  <a:latin typeface="+mj-lt"/>
                </a:rPr>
                <a:t>создание презентации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105E24AC-4F7A-CA17-A4B6-29014ACDBB77}"/>
                </a:ext>
              </a:extLst>
            </p:cNvPr>
            <p:cNvSpPr txBox="1"/>
            <p:nvPr/>
          </p:nvSpPr>
          <p:spPr>
            <a:xfrm>
              <a:off x="8048978" y="4393838"/>
              <a:ext cx="2351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000" dirty="0">
                  <a:latin typeface="+mj-lt"/>
                </a:rPr>
                <a:t>подготовка доклада</a:t>
              </a:r>
            </a:p>
          </p:txBody>
        </p:sp>
      </p:grpSp>
      <p:sp>
        <p:nvSpPr>
          <p:cNvPr id="9" name="Правая фигурная скобка 8">
            <a:extLst>
              <a:ext uri="{FF2B5EF4-FFF2-40B4-BE49-F238E27FC236}">
                <a16:creationId xmlns:a16="http://schemas.microsoft.com/office/drawing/2014/main" id="{28D6D5F3-52EB-791C-F868-2DFCFA3D23EE}"/>
              </a:ext>
            </a:extLst>
          </p:cNvPr>
          <p:cNvSpPr/>
          <p:nvPr/>
        </p:nvSpPr>
        <p:spPr>
          <a:xfrm>
            <a:off x="7336078" y="3479169"/>
            <a:ext cx="242225" cy="592409"/>
          </a:xfrm>
          <a:prstGeom prst="rightBrace">
            <a:avLst>
              <a:gd name="adj1" fmla="val 2357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E0E5EC00-A376-FE1A-CE55-08947B819A66}"/>
              </a:ext>
            </a:extLst>
          </p:cNvPr>
          <p:cNvSpPr/>
          <p:nvPr/>
        </p:nvSpPr>
        <p:spPr>
          <a:xfrm>
            <a:off x="7336078" y="4425672"/>
            <a:ext cx="242225" cy="592409"/>
          </a:xfrm>
          <a:prstGeom prst="rightBrace">
            <a:avLst>
              <a:gd name="adj1" fmla="val 2357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ACD47C-8A25-3EC8-639B-7B8DFDB2A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5740" r="19931" b="4445"/>
          <a:stretch/>
        </p:blipFill>
        <p:spPr>
          <a:xfrm>
            <a:off x="130086" y="805390"/>
            <a:ext cx="4419770" cy="5228265"/>
          </a:xfrm>
          <a:prstGeom prst="snip2DiagRect">
            <a:avLst>
              <a:gd name="adj1" fmla="val 0"/>
              <a:gd name="adj2" fmla="val 32597"/>
            </a:avLst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417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6AFA9-30FE-1612-5364-491364997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889EB73-1F44-893B-1072-F7B945BB5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4" r="2074"/>
          <a:stretch/>
        </p:blipFill>
        <p:spPr bwMode="auto">
          <a:xfrm>
            <a:off x="2171699" y="3648426"/>
            <a:ext cx="2125981" cy="294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88C8A-AD16-E0B6-AFBA-A5484801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kern="100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Секуляризация сознания и развитие науки</a:t>
            </a:r>
            <a:endParaRPr lang="ru-RU" sz="8000" b="1" spc="50" dirty="0">
              <a:ln w="9525" cmpd="sng">
                <a:solidFill>
                  <a:sysClr val="windowText" lastClr="00000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CEB3AC-95A2-BF7D-0411-40AB0D20E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60"/>
            <a:ext cx="10515600" cy="1927110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эпоху Реформации и революций в некоторых европейских странах религия, прежде всего католическая, начинает утрачивать свои позиции и влияние на духовную жизнь общества. </a:t>
            </a:r>
          </a:p>
          <a:p>
            <a:pPr marL="0" indent="0">
              <a:buNone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XVII-XVII вв. регулирование общественных процессов все больше происходило не в соответствии с религиозной традицией, а на основе рациональных норм</a:t>
            </a:r>
          </a:p>
          <a:p>
            <a:pPr marL="0" indent="0">
              <a:buNone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XVII-XVIII вв. в европейской культуре начинает утверждаться принцип разделения знания и веры, светского и духовного начала</a:t>
            </a:r>
            <a:endParaRPr lang="ru-RU" dirty="0">
              <a:latin typeface="+mj-lt"/>
            </a:endParaRP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EE4D618-31AC-1A62-3C82-9ACECFFC484D}"/>
              </a:ext>
            </a:extLst>
          </p:cNvPr>
          <p:cNvSpPr/>
          <p:nvPr/>
        </p:nvSpPr>
        <p:spPr>
          <a:xfrm>
            <a:off x="1790700" y="3612986"/>
            <a:ext cx="8993678" cy="3046893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653B5-FD65-6B48-9AEC-7C8493E799A5}"/>
              </a:ext>
            </a:extLst>
          </p:cNvPr>
          <p:cNvSpPr txBox="1"/>
          <p:nvPr/>
        </p:nvSpPr>
        <p:spPr>
          <a:xfrm>
            <a:off x="4482044" y="3779520"/>
            <a:ext cx="3337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+mj-lt"/>
              </a:rPr>
              <a:t>Исаак Ньютон </a:t>
            </a:r>
            <a:r>
              <a:rPr lang="ru-RU" dirty="0">
                <a:latin typeface="+mj-lt"/>
              </a:rPr>
              <a:t>(1643-1727)</a:t>
            </a:r>
            <a:endParaRPr lang="ru-RU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CD203-88B0-A0C0-0370-4BED7D621273}"/>
              </a:ext>
            </a:extLst>
          </p:cNvPr>
          <p:cNvSpPr txBox="1"/>
          <p:nvPr/>
        </p:nvSpPr>
        <p:spPr>
          <a:xfrm>
            <a:off x="4998792" y="4241185"/>
            <a:ext cx="5599610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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основатель классической физики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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построил рефлекторный телескоп ( 1668)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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открыл закон всемирного тяготения (1687)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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создал законы небесной механики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"/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разработал важнейшие методы высшей математики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24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33C5C-7314-51AB-FEBB-591275AFF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632FB0CC-C2E5-E36E-AC81-0E31F4E9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77" y="1471678"/>
            <a:ext cx="2484650" cy="297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11C2E2-3912-AD04-CEB3-9DBE091A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76" y="16331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b="1" kern="100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Романтизм, либерализм, дарвинизм</a:t>
            </a:r>
            <a:endParaRPr lang="ru-RU" sz="8000" b="1" spc="50" dirty="0">
              <a:ln w="9525" cmpd="sng">
                <a:solidFill>
                  <a:sysClr val="windowText" lastClr="00000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tx1">
                    <a:alpha val="40000"/>
                  </a:schemeClr>
                </a:glow>
              </a:effectLst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0E39082-943C-EE5E-A9D6-81DE822A9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3" y="1471678"/>
            <a:ext cx="2040117" cy="2498103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77929FE-C83E-DC2F-8D88-275F5EF7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3" y="4110086"/>
            <a:ext cx="1923854" cy="245091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03856E9-0B9A-7189-685C-1D7EB5EBC77B}"/>
              </a:ext>
            </a:extLst>
          </p:cNvPr>
          <p:cNvSpPr/>
          <p:nvPr/>
        </p:nvSpPr>
        <p:spPr>
          <a:xfrm>
            <a:off x="377073" y="1344979"/>
            <a:ext cx="4166648" cy="5343874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CC02FEFC-A515-E77B-15D7-92705D60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16" y="1471678"/>
            <a:ext cx="1750117" cy="205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1258E42-A009-1F7A-DD06-C92DE980A1B9}"/>
              </a:ext>
            </a:extLst>
          </p:cNvPr>
          <p:cNvSpPr/>
          <p:nvPr/>
        </p:nvSpPr>
        <p:spPr>
          <a:xfrm>
            <a:off x="4696121" y="1289986"/>
            <a:ext cx="4166648" cy="5343874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C1E56EC-89B0-846C-D83B-FF5437CD32DD}"/>
              </a:ext>
            </a:extLst>
          </p:cNvPr>
          <p:cNvSpPr/>
          <p:nvPr/>
        </p:nvSpPr>
        <p:spPr>
          <a:xfrm>
            <a:off x="9015169" y="1288417"/>
            <a:ext cx="2985153" cy="5343874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9F0A8-D7B6-8D85-90BF-4B9810C29795}"/>
              </a:ext>
            </a:extLst>
          </p:cNvPr>
          <p:cNvSpPr txBox="1"/>
          <p:nvPr/>
        </p:nvSpPr>
        <p:spPr>
          <a:xfrm>
            <a:off x="9466131" y="4627436"/>
            <a:ext cx="22129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Чарльз Роберт Дарвин </a:t>
            </a:r>
          </a:p>
          <a:p>
            <a:pPr algn="ctr"/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(1809- 1882)</a:t>
            </a:r>
            <a:endParaRPr lang="ru-RU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D2430-53D7-B45D-1D6C-88711520DAA2}"/>
              </a:ext>
            </a:extLst>
          </p:cNvPr>
          <p:cNvSpPr txBox="1"/>
          <p:nvPr/>
        </p:nvSpPr>
        <p:spPr>
          <a:xfrm>
            <a:off x="2789551" y="2368569"/>
            <a:ext cx="1901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0" dirty="0">
                <a:effectLst/>
                <a:latin typeface="+mj-lt"/>
              </a:rPr>
              <a:t>Фридрих Шлегель </a:t>
            </a:r>
          </a:p>
          <a:p>
            <a:r>
              <a:rPr lang="ru-RU" i="0" dirty="0">
                <a:effectLst/>
                <a:latin typeface="+mj-lt"/>
              </a:rPr>
              <a:t>(1772-1829)</a:t>
            </a:r>
            <a:endParaRPr lang="ru-RU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C0E86-BCAD-1B29-6F85-43767573B1AD}"/>
              </a:ext>
            </a:extLst>
          </p:cNvPr>
          <p:cNvSpPr txBox="1"/>
          <p:nvPr/>
        </p:nvSpPr>
        <p:spPr>
          <a:xfrm>
            <a:off x="2697637" y="4271753"/>
            <a:ext cx="1624557" cy="16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Фридрих Вильгельм Йозеф фон Шеллинг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(1775-1854)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8C15B874-5338-E1CA-A954-BB7527560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817" y="3783300"/>
            <a:ext cx="1485410" cy="190509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F236E48-E236-E10E-7EAC-4FBE56B8F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0" y="3656505"/>
            <a:ext cx="1752390" cy="2278845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94238C-5955-41B9-F37D-AEC97EA715DB}"/>
              </a:ext>
            </a:extLst>
          </p:cNvPr>
          <p:cNvSpPr txBox="1"/>
          <p:nvPr/>
        </p:nvSpPr>
        <p:spPr>
          <a:xfrm>
            <a:off x="6983483" y="2239431"/>
            <a:ext cx="1692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Джон Локк (1632 - 1704) </a:t>
            </a:r>
            <a:endParaRPr lang="ru-RU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459B31-5937-FF24-A985-8469A2BA54D8}"/>
              </a:ext>
            </a:extLst>
          </p:cNvPr>
          <p:cNvSpPr txBox="1"/>
          <p:nvPr/>
        </p:nvSpPr>
        <p:spPr>
          <a:xfrm>
            <a:off x="4841831" y="5751506"/>
            <a:ext cx="18728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Джордж Беркли (1685-1753)</a:t>
            </a:r>
            <a:endParaRPr lang="ru-RU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1AF8C-BFC6-8DE0-E18A-4A52025FA6C0}"/>
              </a:ext>
            </a:extLst>
          </p:cNvPr>
          <p:cNvSpPr txBox="1"/>
          <p:nvPr/>
        </p:nvSpPr>
        <p:spPr>
          <a:xfrm>
            <a:off x="6998026" y="5940311"/>
            <a:ext cx="1422056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Давида Юм (1711-1776)</a:t>
            </a:r>
            <a:endParaRPr lang="ru-RU" sz="11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025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F2503-D9B8-9416-BFD1-F0ECF90A0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CE5E0-AFF4-F936-EED9-2C2DC7C24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kern="100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Выводы</a:t>
            </a:r>
            <a:endParaRPr lang="ru-RU" sz="8000" b="1" spc="50" dirty="0">
              <a:ln w="9525" cmpd="sng">
                <a:solidFill>
                  <a:sysClr val="windowText" lastClr="00000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8FD0BD-B362-C0B4-CD6F-A0720E254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Англии появился значительный слой наемных работников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стране впервые в мировой истории сформировались две настоящие политические партии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Рост крупных городов как центров промышленности.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Реформизм стал основой внутренней политики правящего класса.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секуляризации изменилось положение религии, веры и церкви в обществе. Сформировались светское государство, светская школа, светская наука, светская культура.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конце XVIII в. в европейской и американской культуре значительное распространение приобрел романтизм.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Сформировалось современное понятие либерализма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Эволюционная теория Дарвина не была радушно принята церковью, отчего в некоторых школах запрещалось её распространение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1335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3A1B7-6B35-EC86-8D2F-EC3372D0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CECCB-441A-AC96-0602-A962FB0D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kern="100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Литература</a:t>
            </a:r>
            <a:endParaRPr lang="ru-RU" sz="8000" b="1" spc="50" dirty="0">
              <a:ln w="9525" cmpd="sng">
                <a:solidFill>
                  <a:sysClr val="windowText" lastClr="00000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7D26A-29A5-96C2-F3CD-33000E1DE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</a:rPr>
              <a:t>Фортунатов В.В. История. - СПб.: Питер, 2012.</a:t>
            </a:r>
          </a:p>
        </p:txBody>
      </p:sp>
    </p:spTree>
    <p:extLst>
      <p:ext uri="{BB962C8B-B14F-4D97-AF65-F5344CB8AC3E}">
        <p14:creationId xmlns:p14="http://schemas.microsoft.com/office/powerpoint/2010/main" val="104116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435B0-10E9-26D7-EB3D-E61F2963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kern="100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Европейский колониализм и общества Востока, Африки, Америки в XIX в.</a:t>
            </a:r>
            <a:endParaRPr lang="ru-RU" sz="8000" b="1" spc="50" dirty="0">
              <a:ln w="9525" cmpd="sng">
                <a:solidFill>
                  <a:sysClr val="windowText" lastClr="00000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4EEE9F-172E-3D31-2308-3D10230AE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863724"/>
            <a:ext cx="6065520" cy="49714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 конца XVIII в. в эпоху Просвещения в Европе возникает движение протеста против рабства и работорговли. </a:t>
            </a:r>
          </a:p>
          <a:p>
            <a:pPr marL="0" indent="0">
              <a:buNone/>
            </a:pP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Работорговля  была юридически запрещена:</a:t>
            </a:r>
          </a:p>
          <a:p>
            <a:pPr marL="0" indent="0">
              <a:buNone/>
            </a:pPr>
            <a:r>
              <a:rPr lang="ru-RU" sz="1800" kern="1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Великобритании в 1807 г.</a:t>
            </a:r>
          </a:p>
          <a:p>
            <a:pPr marL="0" indent="0">
              <a:buNone/>
            </a:pP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в США - в 1808 г.</a:t>
            </a:r>
          </a:p>
          <a:p>
            <a:pPr marL="0" indent="0">
              <a:buNone/>
            </a:pPr>
            <a:r>
              <a:rPr lang="ru-RU" sz="1800" kern="1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во Франции - в 1848 г. </a:t>
            </a:r>
          </a:p>
          <a:p>
            <a:pPr marL="0" indent="0">
              <a:buNone/>
            </a:pPr>
            <a:endParaRPr lang="ru-RU" sz="1800" kern="1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Европейские страны оказывали сильное влияние на развитие таких формально независимых государств: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Турция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kern="1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Иран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kern="1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Китай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4F969-2C9E-FB07-331E-00B313FE1AD1}"/>
              </a:ext>
            </a:extLst>
          </p:cNvPr>
          <p:cNvSpPr txBox="1"/>
          <p:nvPr/>
        </p:nvSpPr>
        <p:spPr>
          <a:xfrm>
            <a:off x="5958840" y="316411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1829 г. при поддержке европейских держав независимость получила Греция</a:t>
            </a:r>
          </a:p>
          <a:p>
            <a:pPr marL="0" indent="0">
              <a:buNone/>
            </a:pP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1830 г. была признана автономия Сербии</a:t>
            </a:r>
          </a:p>
          <a:p>
            <a:pPr marL="0" indent="0">
              <a:buNone/>
            </a:pPr>
            <a:r>
              <a:rPr lang="ru-RU" sz="18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1829 г. Франция установила протекторат над Алжиром</a:t>
            </a:r>
            <a:endParaRPr lang="ru-RU" sz="18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757F8DF-814F-C863-AA04-2ACAC9BA21DC}"/>
              </a:ext>
            </a:extLst>
          </p:cNvPr>
          <p:cNvSpPr/>
          <p:nvPr/>
        </p:nvSpPr>
        <p:spPr>
          <a:xfrm>
            <a:off x="5806440" y="3032760"/>
            <a:ext cx="6065520" cy="147828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87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B46BD-10B2-3822-FF75-4B9D3AA1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5DF3E-6186-875E-D215-28ACA237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54524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</a:rPr>
              <a:t>Турция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034BCB-1B8E-00D5-54E1-CBFBA3F8D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580087"/>
            <a:ext cx="6853758" cy="5169507"/>
          </a:xfrm>
        </p:spPr>
        <p:txBody>
          <a:bodyPr>
            <a:normAutofit/>
          </a:bodyPr>
          <a:lstStyle/>
          <a:p>
            <a:r>
              <a:rPr lang="ru-RU" sz="20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 1839 г. по начало 70-х гг. XIX в. в турецком обществе проводились реформы, которые получили название </a:t>
            </a:r>
            <a:r>
              <a:rPr lang="ru-RU" sz="2000" kern="1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танзимат</a:t>
            </a:r>
            <a:endParaRPr lang="ru-RU" sz="2000" kern="100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султанском манифесте (1839) впервые в мусульманско-восточной традиции содержалась идея гражданского равенства и обеспечения естественных прав человека</a:t>
            </a:r>
          </a:p>
          <a:p>
            <a:r>
              <a:rPr lang="ru-RU" sz="20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1856 г. было провозглашено полное равенство мусульман и немусульман, включая политические, личные и имущественные права</a:t>
            </a:r>
          </a:p>
          <a:p>
            <a:r>
              <a:rPr lang="ru-RU" sz="20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Реорганизовались юстиция, тюрьмы, были упразднены следственные пытки, началась кодификация законодательства</a:t>
            </a:r>
          </a:p>
          <a:p>
            <a:r>
              <a:rPr lang="ru-RU" sz="20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Вершиной </a:t>
            </a:r>
            <a:r>
              <a:rPr lang="ru-RU" sz="2000" kern="100" dirty="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Танзимата</a:t>
            </a:r>
            <a:r>
              <a:rPr lang="ru-RU" sz="20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стало принятие Конституции в 1876 г</a:t>
            </a:r>
            <a:endParaRPr lang="ru-RU" sz="3200" dirty="0">
              <a:latin typeface="+mj-lt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2F8DB2D-B251-683A-7AE2-5DC44810A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2"/>
          <a:stretch/>
        </p:blipFill>
        <p:spPr bwMode="auto">
          <a:xfrm>
            <a:off x="7328897" y="3711807"/>
            <a:ext cx="4712749" cy="278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86B53-86EB-E2AC-C8C2-A3042FBF2C5C}"/>
              </a:ext>
            </a:extLst>
          </p:cNvPr>
          <p:cNvSpPr txBox="1"/>
          <p:nvPr/>
        </p:nvSpPr>
        <p:spPr>
          <a:xfrm>
            <a:off x="7403194" y="6496060"/>
            <a:ext cx="299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+mj-lt"/>
              </a:rPr>
              <a:t>Первый созыв парламента в Турции, 1877г.</a:t>
            </a:r>
          </a:p>
        </p:txBody>
      </p:sp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DEE5D6C2-9A07-BB2D-E9F6-6FDF0324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994" y="84941"/>
            <a:ext cx="2026966" cy="348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9E4242-94C4-232E-6F7C-12F84B12BC49}"/>
              </a:ext>
            </a:extLst>
          </p:cNvPr>
          <p:cNvSpPr txBox="1"/>
          <p:nvPr/>
        </p:nvSpPr>
        <p:spPr>
          <a:xfrm>
            <a:off x="7328897" y="3333549"/>
            <a:ext cx="288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Османская Конституция, 1876г.</a:t>
            </a:r>
          </a:p>
        </p:txBody>
      </p:sp>
    </p:spTree>
    <p:extLst>
      <p:ext uri="{BB962C8B-B14F-4D97-AF65-F5344CB8AC3E}">
        <p14:creationId xmlns:p14="http://schemas.microsoft.com/office/powerpoint/2010/main" val="1641924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BB776-7026-9E28-6C51-0A0B0B81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99B9A-3434-376F-9450-C11F12C1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</a:rPr>
              <a:t>Иран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56FC16-EA57-1E0C-5B7D-4665BDAE5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Иране не было сильной национальной армии, централизованного государственного аппарата и единой налоговой системы. Иран не смог противостоять колониальным устремлениям России и Англии.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Проведение реформ для Ирана было жизненной необходимостью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Был укреплен государственный аппарат, создана постоянная армия</a:t>
            </a:r>
            <a:endParaRPr lang="ru-RU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2358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15AEB-E43A-5DA8-FC20-A803FE2ED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45B33-6F83-3A50-FBF3-2158ED13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</a:rPr>
              <a:t>Китай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0684CA-9FCA-25F1-02C7-2D2478CE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6997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 концу XVI в. торговля империи Цин с внешним миром начала расширяться. </a:t>
            </a:r>
          </a:p>
          <a:p>
            <a:pPr marL="0" indent="0">
              <a:buNone/>
            </a:pPr>
            <a:endParaRPr lang="ru-RU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Китайский шелк, фарфор, чай и другие товары пользовались большим спросом в Европе, но китайцы отказывались что-либо покупать у европейцев, так что тем приходилось платить серебром за китайские товары. </a:t>
            </a:r>
            <a:endParaRPr lang="ru-RU" sz="4000" dirty="0">
              <a:latin typeface="+mj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4BEF72-3FC8-6488-60C2-A714C675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190" y="742525"/>
            <a:ext cx="2557173" cy="192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7AA4517-3CC4-501C-922E-92E7DDA90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713" y="794374"/>
            <a:ext cx="2550961" cy="181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18D76E0-97BC-D724-7B42-361892200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330" y="2941162"/>
            <a:ext cx="52466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47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2149B-AE5B-80A7-44BB-C7A2E3F7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19DC8-AF21-0CC6-7501-009931E2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</a:rPr>
              <a:t>Япония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68B3B4-89C5-732B-A9A7-A72F2E3E8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1853-1854 гг. американская военно-морская эскадра, обладая превосходством в артиллерийское вооружении, заставила японское правительство подписать неравноправный договор.</a:t>
            </a:r>
            <a:r>
              <a:rPr lang="ru-RU" sz="2400" b="1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ru-RU" sz="24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 второй половины 70-х гг. ХІХ в. стали появляться политические организации, а затем и политические партии.</a:t>
            </a:r>
            <a:r>
              <a:rPr lang="ru-RU" sz="2400" b="1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ru-RU" sz="24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 1889 г. император даровал стране Конституцию. Был создан двухпалатный парламент.</a:t>
            </a:r>
            <a:r>
              <a:rPr lang="ru-RU" sz="2400" b="1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ru-RU" sz="2400" b="1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kern="1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Парламент контролировал финансы и занимался законодательной деятельностью. Конституция провозглашала демократические свободы и гражданские права, а также обязанности для всех японцев. Император и его правительство стали единственной, полной и общепризнанной властью.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291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F36C1-05BA-1B48-6CE1-28F0E41FA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394D0-4DD4-EAD4-7AD1-E8C65E8A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282334"/>
            <a:ext cx="10515600" cy="1325563"/>
          </a:xfrm>
        </p:spPr>
        <p:txBody>
          <a:bodyPr>
            <a:noAutofit/>
          </a:bodyPr>
          <a:lstStyle/>
          <a:p>
            <a:r>
              <a:rPr lang="ru-RU" sz="2800" b="1" kern="100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Промышленный переворот; ускорение процесса индустриализации в XIX в. и его политические, экономические, социальные и культурные последствия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7B5F771-5A2C-D5A9-4980-AA9FD015DA99}"/>
              </a:ext>
            </a:extLst>
          </p:cNvPr>
          <p:cNvGrpSpPr/>
          <p:nvPr/>
        </p:nvGrpSpPr>
        <p:grpSpPr>
          <a:xfrm>
            <a:off x="824100" y="1945530"/>
            <a:ext cx="10921680" cy="1000380"/>
            <a:chOff x="855850" y="3317130"/>
            <a:chExt cx="10921680" cy="10003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C1125BA5-9562-FE9A-DD91-7AFAD7CA29A4}"/>
                    </a:ext>
                  </a:extLst>
                </p14:cNvPr>
                <p14:cNvContentPartPr/>
                <p14:nvPr/>
              </p14:nvContentPartPr>
              <p14:xfrm>
                <a:off x="855850" y="3317130"/>
                <a:ext cx="10921680" cy="3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C1125BA5-9562-FE9A-DD91-7AFAD7CA29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9730" y="3311010"/>
                  <a:ext cx="10933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405DA794-BFD6-59FE-296C-D2A2C88E6D1C}"/>
                    </a:ext>
                  </a:extLst>
                </p14:cNvPr>
                <p14:cNvContentPartPr/>
                <p14:nvPr/>
              </p14:nvContentPartPr>
              <p14:xfrm>
                <a:off x="915830" y="3327870"/>
                <a:ext cx="989640" cy="9896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405DA794-BFD6-59FE-296C-D2A2C88E6D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9710" y="3321750"/>
                  <a:ext cx="100188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18198135-093C-50FC-95FC-48D81438ACBA}"/>
                    </a:ext>
                  </a:extLst>
                </p14:cNvPr>
                <p14:cNvContentPartPr/>
                <p14:nvPr/>
              </p14:nvContentPartPr>
              <p14:xfrm>
                <a:off x="2128680" y="3321520"/>
                <a:ext cx="989640" cy="98964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18198135-093C-50FC-95FC-48D81438AC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2560" y="3315400"/>
                  <a:ext cx="100188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DE112D4B-84E9-7783-86B9-F546E0E50BEF}"/>
                    </a:ext>
                  </a:extLst>
                </p14:cNvPr>
                <p14:cNvContentPartPr/>
                <p14:nvPr/>
              </p14:nvContentPartPr>
              <p14:xfrm>
                <a:off x="3373280" y="3327870"/>
                <a:ext cx="989640" cy="98964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DE112D4B-84E9-7783-86B9-F546E0E50B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7160" y="3321750"/>
                  <a:ext cx="100188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BEA3364E-9C2D-1DCF-9C08-4BC5A2FBB9D3}"/>
                    </a:ext>
                  </a:extLst>
                </p14:cNvPr>
                <p14:cNvContentPartPr/>
                <p14:nvPr/>
              </p14:nvContentPartPr>
              <p14:xfrm>
                <a:off x="4459130" y="3327870"/>
                <a:ext cx="989640" cy="98964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BEA3364E-9C2D-1DCF-9C08-4BC5A2FBB9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53010" y="3321750"/>
                  <a:ext cx="100188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D8BF59B9-0378-5A13-EAEF-19A763A0B7FF}"/>
                    </a:ext>
                  </a:extLst>
                </p14:cNvPr>
                <p14:cNvContentPartPr/>
                <p14:nvPr/>
              </p14:nvContentPartPr>
              <p14:xfrm>
                <a:off x="5671980" y="3321520"/>
                <a:ext cx="989640" cy="98964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D8BF59B9-0378-5A13-EAEF-19A763A0B7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65860" y="3315400"/>
                  <a:ext cx="100188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77D263C-2705-559F-0C7E-13678EA19D3A}"/>
                    </a:ext>
                  </a:extLst>
                </p14:cNvPr>
                <p14:cNvContentPartPr/>
                <p14:nvPr/>
              </p14:nvContentPartPr>
              <p14:xfrm>
                <a:off x="6783230" y="3327870"/>
                <a:ext cx="989640" cy="9896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77D263C-2705-559F-0C7E-13678EA19D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7110" y="3321750"/>
                  <a:ext cx="100188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4DEE0ED-357C-03C5-DF5A-F9D095DCA7A3}"/>
                    </a:ext>
                  </a:extLst>
                </p14:cNvPr>
                <p14:cNvContentPartPr/>
                <p14:nvPr/>
              </p14:nvContentPartPr>
              <p14:xfrm>
                <a:off x="7996080" y="3321520"/>
                <a:ext cx="989640" cy="98964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4DEE0ED-357C-03C5-DF5A-F9D095DCA7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89960" y="3315400"/>
                  <a:ext cx="100188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DCD62816-7146-CCA9-0C4C-7073DC70C403}"/>
                    </a:ext>
                  </a:extLst>
                </p14:cNvPr>
                <p14:cNvContentPartPr/>
                <p14:nvPr/>
              </p14:nvContentPartPr>
              <p14:xfrm>
                <a:off x="9031130" y="3327870"/>
                <a:ext cx="989640" cy="98964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DCD62816-7146-CCA9-0C4C-7073DC70C4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25010" y="3321750"/>
                  <a:ext cx="100188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20D3ED4-DEAA-FF9B-60AB-F02DE43F1EEE}"/>
                    </a:ext>
                  </a:extLst>
                </p14:cNvPr>
                <p14:cNvContentPartPr/>
                <p14:nvPr/>
              </p14:nvContentPartPr>
              <p14:xfrm>
                <a:off x="10243980" y="3321520"/>
                <a:ext cx="989640" cy="9896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20D3ED4-DEAA-FF9B-60AB-F02DE43F1EE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37860" y="3315400"/>
                  <a:ext cx="1001880" cy="10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3EED6E63-BDE1-8466-721F-17040D1962A2}"/>
                  </a:ext>
                </a:extLst>
              </p14:cNvPr>
              <p14:cNvContentPartPr/>
              <p14:nvPr/>
            </p14:nvContentPartPr>
            <p14:xfrm>
              <a:off x="11559473" y="1951241"/>
              <a:ext cx="188640" cy="18864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3EED6E63-BDE1-8466-721F-17040D1962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53353" y="1945121"/>
                <a:ext cx="2008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7F00D1EA-FCF1-B4DD-8AF0-ADF214425CF2}"/>
                  </a:ext>
                </a:extLst>
              </p14:cNvPr>
              <p14:cNvContentPartPr/>
              <p14:nvPr/>
            </p14:nvContentPartPr>
            <p14:xfrm>
              <a:off x="11564513" y="1760801"/>
              <a:ext cx="184680" cy="1846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7F00D1EA-FCF1-B4DD-8AF0-ADF214425C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58393" y="1754681"/>
                <a:ext cx="196920" cy="19692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5BB010F3-43AF-ACCA-E37A-61D080F4B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7" y="3967830"/>
            <a:ext cx="2378950" cy="267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394CF-AAC1-0F8A-0864-D2698C685458}"/>
              </a:ext>
            </a:extLst>
          </p:cNvPr>
          <p:cNvSpPr txBox="1"/>
          <p:nvPr/>
        </p:nvSpPr>
        <p:spPr>
          <a:xfrm rot="18891333">
            <a:off x="159513" y="2596675"/>
            <a:ext cx="256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+mj-lt"/>
              </a:rPr>
              <a:t>1705 г. в Англии построена первая паровая машина для подъема воды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B27EC4-0DAE-28AC-D4F5-498B59770BEB}"/>
              </a:ext>
            </a:extLst>
          </p:cNvPr>
          <p:cNvSpPr txBox="1"/>
          <p:nvPr/>
        </p:nvSpPr>
        <p:spPr>
          <a:xfrm rot="18891333">
            <a:off x="1547777" y="2423141"/>
            <a:ext cx="254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1709 г. в</a:t>
            </a:r>
            <a:r>
              <a:rPr lang="ru-RU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ыплавка 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чугуна, впервые используя кокс</a:t>
            </a:r>
            <a:endParaRPr lang="ru-RU" sz="14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EBB5AF-207C-440F-4514-A5EFD3A67865}"/>
              </a:ext>
            </a:extLst>
          </p:cNvPr>
          <p:cNvSpPr txBox="1"/>
          <p:nvPr/>
        </p:nvSpPr>
        <p:spPr>
          <a:xfrm rot="18891333">
            <a:off x="1941633" y="2830356"/>
            <a:ext cx="342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1712 г. </a:t>
            </a:r>
            <a:r>
              <a:rPr lang="ru-RU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Ньюкомен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построил «</a:t>
            </a:r>
            <a:r>
              <a:rPr lang="ru-RU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Дэдли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Кэстл</a:t>
            </a:r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» первый работоспособный паровой насос.</a:t>
            </a:r>
            <a:endParaRPr lang="ru-RU" sz="14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50948F-8E88-A1B9-6743-E1EAD064EACF}"/>
              </a:ext>
            </a:extLst>
          </p:cNvPr>
          <p:cNvSpPr txBox="1"/>
          <p:nvPr/>
        </p:nvSpPr>
        <p:spPr>
          <a:xfrm rot="18891333">
            <a:off x="3737837" y="2648251"/>
            <a:ext cx="2565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1733 г. изобретен летучий челнок </a:t>
            </a:r>
            <a:endParaRPr lang="ru-RU" sz="14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4E7008-4499-FAD9-577A-2299EF997043}"/>
              </a:ext>
            </a:extLst>
          </p:cNvPr>
          <p:cNvSpPr txBox="1"/>
          <p:nvPr/>
        </p:nvSpPr>
        <p:spPr>
          <a:xfrm rot="18891333">
            <a:off x="4921940" y="2497240"/>
            <a:ext cx="256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1738 г. создана машина, прявшая нить без участия человека. </a:t>
            </a:r>
            <a:endParaRPr lang="ru-RU" sz="14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5BD92F-371D-871C-2F2B-D8EBE82198A2}"/>
              </a:ext>
            </a:extLst>
          </p:cNvPr>
          <p:cNvSpPr txBox="1"/>
          <p:nvPr/>
        </p:nvSpPr>
        <p:spPr>
          <a:xfrm rot="18891333">
            <a:off x="5523237" y="2848811"/>
            <a:ext cx="313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1776 г. Джемс Уатт строит первую коммерческую паровую машину</a:t>
            </a:r>
            <a:endParaRPr lang="ru-RU" sz="14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2B673E-8D13-CBA9-6BD2-39A0266352AD}"/>
              </a:ext>
            </a:extLst>
          </p:cNvPr>
          <p:cNvSpPr txBox="1"/>
          <p:nvPr/>
        </p:nvSpPr>
        <p:spPr>
          <a:xfrm rot="18891333">
            <a:off x="7062141" y="2620349"/>
            <a:ext cx="2886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1784 г. разработан процесс пудлингования железа</a:t>
            </a:r>
            <a:endParaRPr lang="ru-RU" sz="1400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78BEB-6B8F-08F2-B762-1E7123F9FFCE}"/>
              </a:ext>
            </a:extLst>
          </p:cNvPr>
          <p:cNvSpPr txBox="1"/>
          <p:nvPr/>
        </p:nvSpPr>
        <p:spPr>
          <a:xfrm>
            <a:off x="2833301" y="5009184"/>
            <a:ext cx="8889234" cy="1392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400" b="1" kern="100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b="1" kern="100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Индустриализация</a:t>
            </a:r>
            <a:r>
              <a:rPr lang="ru-RU" sz="2400" b="1" kern="100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>
                <a:ln w="0"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— это превращение традиционного, аграрного или аграрно-индустриального общества в индустриальное, развитое в промышленном отношении. </a:t>
            </a:r>
            <a:endParaRPr lang="ru-RU" b="1" kern="100" spc="50" dirty="0">
              <a:ln w="9525" cmpd="sng">
                <a:solidFill>
                  <a:sysClr val="windowText" lastClr="00000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A93E81-4268-D514-25C7-8F167C126209}"/>
              </a:ext>
            </a:extLst>
          </p:cNvPr>
          <p:cNvSpPr txBox="1"/>
          <p:nvPr/>
        </p:nvSpPr>
        <p:spPr>
          <a:xfrm>
            <a:off x="63496" y="6374173"/>
            <a:ext cx="2920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+mj-lt"/>
              </a:rPr>
              <a:t>Паровая машина для подъема воды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60745DB2-37F9-88E7-5CD3-FAB2AC89AB5F}"/>
              </a:ext>
            </a:extLst>
          </p:cNvPr>
          <p:cNvSpPr/>
          <p:nvPr/>
        </p:nvSpPr>
        <p:spPr>
          <a:xfrm>
            <a:off x="2749290" y="4960921"/>
            <a:ext cx="9157504" cy="1656003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558AAA-DFC4-470D-7313-F23A730BDEEF}"/>
              </a:ext>
            </a:extLst>
          </p:cNvPr>
          <p:cNvSpPr txBox="1"/>
          <p:nvPr/>
        </p:nvSpPr>
        <p:spPr>
          <a:xfrm rot="18891333">
            <a:off x="8335872" y="2418257"/>
            <a:ext cx="2863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1803 г. первый паровоз, </a:t>
            </a:r>
          </a:p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1825 г. открыта первая железная дорога</a:t>
            </a:r>
            <a:endParaRPr lang="ru-RU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2324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58277-A05D-D1AA-4C2D-14340ECE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3C371929-AC78-C8A4-02A9-36A695B3D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6"/>
          <a:stretch/>
        </p:blipFill>
        <p:spPr bwMode="auto">
          <a:xfrm>
            <a:off x="7987339" y="2061297"/>
            <a:ext cx="3941426" cy="217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8F6ECF2-7E72-2AC0-1C18-D90CF80F9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7" y="1939638"/>
            <a:ext cx="373671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1CDDA-AC34-CFA5-CD30-4DD21A60B92E}"/>
              </a:ext>
            </a:extLst>
          </p:cNvPr>
          <p:cNvSpPr txBox="1"/>
          <p:nvPr/>
        </p:nvSpPr>
        <p:spPr>
          <a:xfrm>
            <a:off x="1039091" y="4710543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Прялка Дженни, 1765г.</a:t>
            </a:r>
          </a:p>
          <a:p>
            <a:r>
              <a:rPr lang="ru-RU" dirty="0">
                <a:latin typeface="+mj-lt"/>
              </a:rPr>
              <a:t>Джеймс </a:t>
            </a:r>
            <a:r>
              <a:rPr lang="ru-RU" dirty="0" err="1">
                <a:latin typeface="+mj-lt"/>
              </a:rPr>
              <a:t>Харгривс</a:t>
            </a:r>
            <a:endParaRPr lang="ru-RU" dirty="0">
              <a:latin typeface="+mj-lt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25AE55D-61A6-89EF-478A-CB89581A5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65" y="1724891"/>
            <a:ext cx="3915833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611BE-7309-C1CC-2B66-AD39ACB06A7B}"/>
              </a:ext>
            </a:extLst>
          </p:cNvPr>
          <p:cNvSpPr txBox="1"/>
          <p:nvPr/>
        </p:nvSpPr>
        <p:spPr>
          <a:xfrm>
            <a:off x="5029242" y="4710541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+mj-lt"/>
              </a:rPr>
              <a:t>Мюль-машина, 1779г.</a:t>
            </a:r>
          </a:p>
          <a:p>
            <a:r>
              <a:rPr lang="ru-RU" dirty="0">
                <a:latin typeface="+mj-lt"/>
              </a:rPr>
              <a:t>Самуэль </a:t>
            </a:r>
            <a:r>
              <a:rPr lang="ru-RU" dirty="0" err="1">
                <a:latin typeface="+mj-lt"/>
              </a:rPr>
              <a:t>Кромптон</a:t>
            </a:r>
            <a:endParaRPr lang="ru-RU" dirty="0">
              <a:latin typeface="+mj-lt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C2C1AAA-76A8-EE06-7447-A30C5570E1B5}"/>
              </a:ext>
            </a:extLst>
          </p:cNvPr>
          <p:cNvSpPr/>
          <p:nvPr/>
        </p:nvSpPr>
        <p:spPr>
          <a:xfrm>
            <a:off x="242455" y="1149927"/>
            <a:ext cx="11700163" cy="4447309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DCF56-76E0-19D2-D586-24830CB3F3F0}"/>
              </a:ext>
            </a:extLst>
          </p:cNvPr>
          <p:cNvSpPr txBox="1"/>
          <p:nvPr/>
        </p:nvSpPr>
        <p:spPr>
          <a:xfrm>
            <a:off x="7942312" y="4710541"/>
            <a:ext cx="4031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Механический ткацкий станок, 1785г.</a:t>
            </a:r>
          </a:p>
          <a:p>
            <a:r>
              <a:rPr lang="ru-RU" dirty="0">
                <a:latin typeface="+mj-lt"/>
              </a:rPr>
              <a:t>Эдмунд Картрайт</a:t>
            </a:r>
          </a:p>
        </p:txBody>
      </p:sp>
    </p:spTree>
    <p:extLst>
      <p:ext uri="{BB962C8B-B14F-4D97-AF65-F5344CB8AC3E}">
        <p14:creationId xmlns:p14="http://schemas.microsoft.com/office/powerpoint/2010/main" val="278661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BF509-6980-7788-6153-CB39704AF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250CE-1B81-1528-ACBE-42A9F7EB7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282334"/>
            <a:ext cx="10515600" cy="1325563"/>
          </a:xfrm>
        </p:spPr>
        <p:txBody>
          <a:bodyPr>
            <a:noAutofit/>
          </a:bodyPr>
          <a:lstStyle/>
          <a:p>
            <a:r>
              <a:rPr lang="ru-RU" sz="2800" b="1" kern="100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Промышленный переворот; ускорение процесса индустриализации в XIX в. и его политические, экономические, социальные и культурные последствия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5034DEF1-6181-3D4A-7076-4FFA54E68743}"/>
              </a:ext>
            </a:extLst>
          </p:cNvPr>
          <p:cNvGrpSpPr/>
          <p:nvPr/>
        </p:nvGrpSpPr>
        <p:grpSpPr>
          <a:xfrm>
            <a:off x="811040" y="2696641"/>
            <a:ext cx="10921680" cy="1000380"/>
            <a:chOff x="855850" y="3317130"/>
            <a:chExt cx="10921680" cy="10003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14F98A25-6237-D4A9-1AA5-18DC2AFE5662}"/>
                    </a:ext>
                  </a:extLst>
                </p14:cNvPr>
                <p14:cNvContentPartPr/>
                <p14:nvPr/>
              </p14:nvContentPartPr>
              <p14:xfrm>
                <a:off x="855850" y="3317130"/>
                <a:ext cx="10921680" cy="3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14F98A25-6237-D4A9-1AA5-18DC2AFE56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9730" y="3311010"/>
                  <a:ext cx="10933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88C59BCD-6EC9-290C-4123-537F7A7193F1}"/>
                    </a:ext>
                  </a:extLst>
                </p14:cNvPr>
                <p14:cNvContentPartPr/>
                <p14:nvPr/>
              </p14:nvContentPartPr>
              <p14:xfrm>
                <a:off x="915830" y="3327870"/>
                <a:ext cx="989640" cy="9896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88C59BCD-6EC9-290C-4123-537F7A7193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9708" y="3321750"/>
                  <a:ext cx="1001884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13B9CAFC-8CB4-8E84-E9E3-381590C416AA}"/>
                    </a:ext>
                  </a:extLst>
                </p14:cNvPr>
                <p14:cNvContentPartPr/>
                <p14:nvPr/>
              </p14:nvContentPartPr>
              <p14:xfrm>
                <a:off x="2128680" y="3321520"/>
                <a:ext cx="989640" cy="98964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13B9CAFC-8CB4-8E84-E9E3-381590C416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2558" y="3315400"/>
                  <a:ext cx="1001884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B512532E-72CA-4941-AC51-97A92B696EE3}"/>
                    </a:ext>
                  </a:extLst>
                </p14:cNvPr>
                <p14:cNvContentPartPr/>
                <p14:nvPr/>
              </p14:nvContentPartPr>
              <p14:xfrm>
                <a:off x="3373280" y="3327870"/>
                <a:ext cx="989640" cy="98964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B512532E-72CA-4941-AC51-97A92B696E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7158" y="3321750"/>
                  <a:ext cx="1001884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0E8C0809-A5A2-6B7E-DFB7-507725CDF2A8}"/>
                    </a:ext>
                  </a:extLst>
                </p14:cNvPr>
                <p14:cNvContentPartPr/>
                <p14:nvPr/>
              </p14:nvContentPartPr>
              <p14:xfrm>
                <a:off x="4459130" y="3327870"/>
                <a:ext cx="989640" cy="98964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0E8C0809-A5A2-6B7E-DFB7-507725CDF2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53008" y="3321750"/>
                  <a:ext cx="1001884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57718C60-4028-E75C-F136-A04A42C47A42}"/>
                    </a:ext>
                  </a:extLst>
                </p14:cNvPr>
                <p14:cNvContentPartPr/>
                <p14:nvPr/>
              </p14:nvContentPartPr>
              <p14:xfrm>
                <a:off x="5671980" y="3321520"/>
                <a:ext cx="989640" cy="98964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57718C60-4028-E75C-F136-A04A42C47A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65858" y="3315400"/>
                  <a:ext cx="1001884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C48E5A45-404C-B2A9-F00B-A347125DF36D}"/>
                    </a:ext>
                  </a:extLst>
                </p14:cNvPr>
                <p14:cNvContentPartPr/>
                <p14:nvPr/>
              </p14:nvContentPartPr>
              <p14:xfrm>
                <a:off x="6783230" y="3327870"/>
                <a:ext cx="989640" cy="98964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C48E5A45-404C-B2A9-F00B-A347125DF3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7108" y="3321750"/>
                  <a:ext cx="1001884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988E5EB6-D6BA-CEBE-EC94-039269A130B5}"/>
                    </a:ext>
                  </a:extLst>
                </p14:cNvPr>
                <p14:cNvContentPartPr/>
                <p14:nvPr/>
              </p14:nvContentPartPr>
              <p14:xfrm>
                <a:off x="7996080" y="3321520"/>
                <a:ext cx="989640" cy="98964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988E5EB6-D6BA-CEBE-EC94-039269A130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89958" y="3315400"/>
                  <a:ext cx="1001884" cy="10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ADFF185D-E14F-A118-1375-4D1267322FE6}"/>
                  </a:ext>
                </a:extLst>
              </p14:cNvPr>
              <p14:cNvContentPartPr/>
              <p14:nvPr/>
            </p14:nvContentPartPr>
            <p14:xfrm>
              <a:off x="11546413" y="2702352"/>
              <a:ext cx="188640" cy="18864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ADFF185D-E14F-A118-1375-4D1267322F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40293" y="2696232"/>
                <a:ext cx="2008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9CC2DA77-0E67-3E60-0B0B-FD36CD0CF92B}"/>
                  </a:ext>
                </a:extLst>
              </p14:cNvPr>
              <p14:cNvContentPartPr/>
              <p14:nvPr/>
            </p14:nvContentPartPr>
            <p14:xfrm>
              <a:off x="11551453" y="2511912"/>
              <a:ext cx="184680" cy="18468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9CC2DA77-0E67-3E60-0B0B-FD36CD0CF9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45333" y="2505780"/>
                <a:ext cx="196920" cy="196944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48D32CD-D1C1-32A0-47EE-B86512FFCFB0}"/>
              </a:ext>
            </a:extLst>
          </p:cNvPr>
          <p:cNvSpPr txBox="1"/>
          <p:nvPr/>
        </p:nvSpPr>
        <p:spPr>
          <a:xfrm rot="18891333">
            <a:off x="146453" y="3347786"/>
            <a:ext cx="2565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1782 г. в Англии впервые в истории ушел в отставку весь кабинет министров</a:t>
            </a:r>
            <a:endParaRPr lang="ru-RU" sz="14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16C86-7F43-BF8A-EC93-0F315FB4A12C}"/>
              </a:ext>
            </a:extLst>
          </p:cNvPr>
          <p:cNvSpPr txBox="1"/>
          <p:nvPr/>
        </p:nvSpPr>
        <p:spPr>
          <a:xfrm rot="18891333">
            <a:off x="1391491" y="3371461"/>
            <a:ext cx="254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1832 г. проведена первая парламентская реформа</a:t>
            </a:r>
            <a:endParaRPr lang="ru-RU" sz="12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8B0005-C78F-2DAA-222B-5C62CB23C3DD}"/>
              </a:ext>
            </a:extLst>
          </p:cNvPr>
          <p:cNvSpPr txBox="1"/>
          <p:nvPr/>
        </p:nvSpPr>
        <p:spPr>
          <a:xfrm rot="18891333">
            <a:off x="1296288" y="3844301"/>
            <a:ext cx="4166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1837 г. выработана хартия (по-английски «чартер») с основными требованиями рабочих</a:t>
            </a:r>
            <a:endParaRPr lang="ru-RU" sz="12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05BDD-2396-12F5-B7C3-C02A9FA091AB}"/>
              </a:ext>
            </a:extLst>
          </p:cNvPr>
          <p:cNvSpPr txBox="1"/>
          <p:nvPr/>
        </p:nvSpPr>
        <p:spPr>
          <a:xfrm rot="18891333">
            <a:off x="2678663" y="3834222"/>
            <a:ext cx="3792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1840 г. предпринята попытка создания единой чартистской партии</a:t>
            </a:r>
            <a:endParaRPr lang="ru-RU" sz="12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9D2538-FDDB-A801-278A-1C3D926A6694}"/>
              </a:ext>
            </a:extLst>
          </p:cNvPr>
          <p:cNvSpPr txBox="1"/>
          <p:nvPr/>
        </p:nvSpPr>
        <p:spPr>
          <a:xfrm rot="18891333">
            <a:off x="3856088" y="3809098"/>
            <a:ext cx="3800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1848 г. стихийные выступления рабочих были подавлены</a:t>
            </a:r>
            <a:endParaRPr lang="ru-RU" sz="12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8B3BB2-E575-DBD9-236D-3665A855ED62}"/>
              </a:ext>
            </a:extLst>
          </p:cNvPr>
          <p:cNvSpPr txBox="1"/>
          <p:nvPr/>
        </p:nvSpPr>
        <p:spPr>
          <a:xfrm rot="18891333">
            <a:off x="4992180" y="3845112"/>
            <a:ext cx="3823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ru-RU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1872 г. введено тайное голосование при выборах в палату общин.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9954B788-90CA-E9EF-311D-4B156EDD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563" y="2890992"/>
            <a:ext cx="3185417" cy="2266304"/>
          </a:xfrm>
          <a:prstGeom prst="snip2DiagRect">
            <a:avLst>
              <a:gd name="adj1" fmla="val 37597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4F7F2-F482-B3E5-E915-1848F48090E9}"/>
              </a:ext>
            </a:extLst>
          </p:cNvPr>
          <p:cNvSpPr txBox="1"/>
          <p:nvPr/>
        </p:nvSpPr>
        <p:spPr>
          <a:xfrm>
            <a:off x="8039794" y="5229290"/>
            <a:ext cx="3185416" cy="590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effectLst/>
                <a:latin typeface="+mj-lt"/>
              </a:rPr>
              <a:t>Митинг чартистов в Лондоне в 1848 году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39667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903</Words>
  <Application>Microsoft Office PowerPoint</Application>
  <PresentationFormat>Широкоэкранный</PresentationFormat>
  <Paragraphs>100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Courier New</vt:lpstr>
      <vt:lpstr>Symbol</vt:lpstr>
      <vt:lpstr>Тема Office</vt:lpstr>
      <vt:lpstr>Основные тенденции мирового развития в XIX в.</vt:lpstr>
      <vt:lpstr>Европейский колониализм и общества Востока, Африки, Америки в XIX в.</vt:lpstr>
      <vt:lpstr>Турция</vt:lpstr>
      <vt:lpstr>Иран</vt:lpstr>
      <vt:lpstr>Китай</vt:lpstr>
      <vt:lpstr>Япония</vt:lpstr>
      <vt:lpstr>Промышленный переворот; ускорение процесса индустриализации в XIX в. и его политические, экономические, социальные и культурные последствия</vt:lpstr>
      <vt:lpstr>Презентация PowerPoint</vt:lpstr>
      <vt:lpstr>Промышленный переворот; ускорение процесса индустриализации в XIX в. и его политические, экономические, социальные и культурные последствия</vt:lpstr>
      <vt:lpstr>Секуляризация сознания и развитие науки</vt:lpstr>
      <vt:lpstr>Романтизм, либерализм, дарвинизм</vt:lpstr>
      <vt:lpstr>Выводы</vt:lpstr>
      <vt:lpstr>Литература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Основные тенденции мирового развития в XIX в.</dc:title>
  <dc:creator>Владислава Борохова</dc:creator>
  <cp:lastModifiedBy>Кристина Байдина</cp:lastModifiedBy>
  <cp:revision>2</cp:revision>
  <dcterms:created xsi:type="dcterms:W3CDTF">2024-02-14T18:38:34Z</dcterms:created>
  <dcterms:modified xsi:type="dcterms:W3CDTF">2024-02-15T05:36:24Z</dcterms:modified>
</cp:coreProperties>
</file>